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57" r:id="rId3"/>
    <p:sldId id="274" r:id="rId4"/>
    <p:sldId id="262" r:id="rId5"/>
    <p:sldId id="263" r:id="rId6"/>
    <p:sldId id="264" r:id="rId7"/>
    <p:sldId id="265" r:id="rId8"/>
    <p:sldId id="266" r:id="rId9"/>
    <p:sldId id="267" r:id="rId10"/>
    <p:sldId id="268" r:id="rId11"/>
    <p:sldId id="269" r:id="rId12"/>
    <p:sldId id="270" r:id="rId13"/>
    <p:sldId id="280" r:id="rId14"/>
    <p:sldId id="281"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7F4A11AD-1E58-4272-A7EC-62796D3B2319}" type="datetimeFigureOut">
              <a:rPr lang="en-AU" smtClean="0"/>
              <a:t>3/06/2018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6A04884-0B94-460B-BA74-DA96BE3F8725}" type="slidenum">
              <a:rPr lang="en-AU" smtClean="0"/>
              <a:t>‹#›</a:t>
            </a:fld>
            <a:endParaRPr lang="en-AU"/>
          </a:p>
        </p:txBody>
      </p:sp>
    </p:spTree>
    <p:extLst>
      <p:ext uri="{BB962C8B-B14F-4D97-AF65-F5344CB8AC3E}">
        <p14:creationId xmlns:p14="http://schemas.microsoft.com/office/powerpoint/2010/main" val="59151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7F4A11AD-1E58-4272-A7EC-62796D3B2319}" type="datetimeFigureOut">
              <a:rPr lang="en-AU" smtClean="0"/>
              <a:t>3/06/2018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6A04884-0B94-460B-BA74-DA96BE3F8725}" type="slidenum">
              <a:rPr lang="en-AU" smtClean="0"/>
              <a:t>‹#›</a:t>
            </a:fld>
            <a:endParaRPr lang="en-AU"/>
          </a:p>
        </p:txBody>
      </p:sp>
    </p:spTree>
    <p:extLst>
      <p:ext uri="{BB962C8B-B14F-4D97-AF65-F5344CB8AC3E}">
        <p14:creationId xmlns:p14="http://schemas.microsoft.com/office/powerpoint/2010/main" val="924378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7F4A11AD-1E58-4272-A7EC-62796D3B2319}" type="datetimeFigureOut">
              <a:rPr lang="en-AU" smtClean="0"/>
              <a:t>3/06/2018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6A04884-0B94-460B-BA74-DA96BE3F8725}" type="slidenum">
              <a:rPr lang="en-AU" smtClean="0"/>
              <a:t>‹#›</a:t>
            </a:fld>
            <a:endParaRPr lang="en-AU"/>
          </a:p>
        </p:txBody>
      </p:sp>
    </p:spTree>
    <p:extLst>
      <p:ext uri="{BB962C8B-B14F-4D97-AF65-F5344CB8AC3E}">
        <p14:creationId xmlns:p14="http://schemas.microsoft.com/office/powerpoint/2010/main" val="1471649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7F4A11AD-1E58-4272-A7EC-62796D3B2319}" type="datetimeFigureOut">
              <a:rPr lang="en-AU" smtClean="0"/>
              <a:t>3/06/2018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6A04884-0B94-460B-BA74-DA96BE3F8725}" type="slidenum">
              <a:rPr lang="en-AU" smtClean="0"/>
              <a:t>‹#›</a:t>
            </a:fld>
            <a:endParaRPr lang="en-AU"/>
          </a:p>
        </p:txBody>
      </p:sp>
    </p:spTree>
    <p:extLst>
      <p:ext uri="{BB962C8B-B14F-4D97-AF65-F5344CB8AC3E}">
        <p14:creationId xmlns:p14="http://schemas.microsoft.com/office/powerpoint/2010/main" val="937891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4A11AD-1E58-4272-A7EC-62796D3B2319}" type="datetimeFigureOut">
              <a:rPr lang="en-AU" smtClean="0"/>
              <a:t>3/06/2018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6A04884-0B94-460B-BA74-DA96BE3F8725}" type="slidenum">
              <a:rPr lang="en-AU" smtClean="0"/>
              <a:t>‹#›</a:t>
            </a:fld>
            <a:endParaRPr lang="en-AU"/>
          </a:p>
        </p:txBody>
      </p:sp>
    </p:spTree>
    <p:extLst>
      <p:ext uri="{BB962C8B-B14F-4D97-AF65-F5344CB8AC3E}">
        <p14:creationId xmlns:p14="http://schemas.microsoft.com/office/powerpoint/2010/main" val="3223234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7F4A11AD-1E58-4272-A7EC-62796D3B2319}" type="datetimeFigureOut">
              <a:rPr lang="en-AU" smtClean="0"/>
              <a:t>3/06/2018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6A04884-0B94-460B-BA74-DA96BE3F8725}" type="slidenum">
              <a:rPr lang="en-AU" smtClean="0"/>
              <a:t>‹#›</a:t>
            </a:fld>
            <a:endParaRPr lang="en-AU"/>
          </a:p>
        </p:txBody>
      </p:sp>
    </p:spTree>
    <p:extLst>
      <p:ext uri="{BB962C8B-B14F-4D97-AF65-F5344CB8AC3E}">
        <p14:creationId xmlns:p14="http://schemas.microsoft.com/office/powerpoint/2010/main" val="2318138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7F4A11AD-1E58-4272-A7EC-62796D3B2319}" type="datetimeFigureOut">
              <a:rPr lang="en-AU" smtClean="0"/>
              <a:t>3/06/2018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E6A04884-0B94-460B-BA74-DA96BE3F8725}" type="slidenum">
              <a:rPr lang="en-AU" smtClean="0"/>
              <a:t>‹#›</a:t>
            </a:fld>
            <a:endParaRPr lang="en-AU"/>
          </a:p>
        </p:txBody>
      </p:sp>
    </p:spTree>
    <p:extLst>
      <p:ext uri="{BB962C8B-B14F-4D97-AF65-F5344CB8AC3E}">
        <p14:creationId xmlns:p14="http://schemas.microsoft.com/office/powerpoint/2010/main" val="1020368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7F4A11AD-1E58-4272-A7EC-62796D3B2319}" type="datetimeFigureOut">
              <a:rPr lang="en-AU" smtClean="0"/>
              <a:t>3/06/2018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E6A04884-0B94-460B-BA74-DA96BE3F8725}" type="slidenum">
              <a:rPr lang="en-AU" smtClean="0"/>
              <a:t>‹#›</a:t>
            </a:fld>
            <a:endParaRPr lang="en-AU"/>
          </a:p>
        </p:txBody>
      </p:sp>
    </p:spTree>
    <p:extLst>
      <p:ext uri="{BB962C8B-B14F-4D97-AF65-F5344CB8AC3E}">
        <p14:creationId xmlns:p14="http://schemas.microsoft.com/office/powerpoint/2010/main" val="926273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A11AD-1E58-4272-A7EC-62796D3B2319}" type="datetimeFigureOut">
              <a:rPr lang="en-AU" smtClean="0"/>
              <a:t>3/06/2018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E6A04884-0B94-460B-BA74-DA96BE3F8725}" type="slidenum">
              <a:rPr lang="en-AU" smtClean="0"/>
              <a:t>‹#›</a:t>
            </a:fld>
            <a:endParaRPr lang="en-AU"/>
          </a:p>
        </p:txBody>
      </p:sp>
    </p:spTree>
    <p:extLst>
      <p:ext uri="{BB962C8B-B14F-4D97-AF65-F5344CB8AC3E}">
        <p14:creationId xmlns:p14="http://schemas.microsoft.com/office/powerpoint/2010/main" val="4158041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4A11AD-1E58-4272-A7EC-62796D3B2319}" type="datetimeFigureOut">
              <a:rPr lang="en-AU" smtClean="0"/>
              <a:t>3/06/2018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6A04884-0B94-460B-BA74-DA96BE3F8725}" type="slidenum">
              <a:rPr lang="en-AU" smtClean="0"/>
              <a:t>‹#›</a:t>
            </a:fld>
            <a:endParaRPr lang="en-AU"/>
          </a:p>
        </p:txBody>
      </p:sp>
    </p:spTree>
    <p:extLst>
      <p:ext uri="{BB962C8B-B14F-4D97-AF65-F5344CB8AC3E}">
        <p14:creationId xmlns:p14="http://schemas.microsoft.com/office/powerpoint/2010/main" val="1155558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4A11AD-1E58-4272-A7EC-62796D3B2319}" type="datetimeFigureOut">
              <a:rPr lang="en-AU" smtClean="0"/>
              <a:t>3/06/2018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6A04884-0B94-460B-BA74-DA96BE3F8725}" type="slidenum">
              <a:rPr lang="en-AU" smtClean="0"/>
              <a:t>‹#›</a:t>
            </a:fld>
            <a:endParaRPr lang="en-AU"/>
          </a:p>
        </p:txBody>
      </p:sp>
    </p:spTree>
    <p:extLst>
      <p:ext uri="{BB962C8B-B14F-4D97-AF65-F5344CB8AC3E}">
        <p14:creationId xmlns:p14="http://schemas.microsoft.com/office/powerpoint/2010/main" val="1262439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A11AD-1E58-4272-A7EC-62796D3B2319}" type="datetimeFigureOut">
              <a:rPr lang="en-AU" smtClean="0"/>
              <a:t>3/06/2018</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A04884-0B94-460B-BA74-DA96BE3F8725}" type="slidenum">
              <a:rPr lang="en-AU" smtClean="0"/>
              <a:t>‹#›</a:t>
            </a:fld>
            <a:endParaRPr lang="en-AU"/>
          </a:p>
        </p:txBody>
      </p:sp>
    </p:spTree>
    <p:extLst>
      <p:ext uri="{BB962C8B-B14F-4D97-AF65-F5344CB8AC3E}">
        <p14:creationId xmlns:p14="http://schemas.microsoft.com/office/powerpoint/2010/main" val="1119395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tif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6.gif"/><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6.gif"/><Relationship Id="rId4" Type="http://schemas.openxmlformats.org/officeDocument/2006/relationships/image" Target="../media/image27.tiff"/></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1.xml"/><Relationship Id="rId5" Type="http://schemas.openxmlformats.org/officeDocument/2006/relationships/image" Target="../media/image29.tiff"/><Relationship Id="rId4" Type="http://schemas.openxmlformats.org/officeDocument/2006/relationships/image" Target="../media/image6.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10.tiff"/><Relationship Id="rId4" Type="http://schemas.openxmlformats.org/officeDocument/2006/relationships/image" Target="../media/image9.tiff"/></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jpe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75"/>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descr="C:\Users\Hung Doan\Pictures\hinh cut\chua  hat.tif"/>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590800" y="2408432"/>
            <a:ext cx="3429000" cy="45010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C:\Users\Hung Doan\Pictures\hinh cut\man cay.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6935" y="5410200"/>
            <a:ext cx="2057400" cy="12810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732" y="16912"/>
            <a:ext cx="9144000" cy="584775"/>
          </a:xfrm>
          <a:prstGeom prst="rect">
            <a:avLst/>
          </a:prstGeom>
        </p:spPr>
        <p:txBody>
          <a:bodyPr wrap="square">
            <a:spAutoFit/>
          </a:bodyPr>
          <a:lstStyle/>
          <a:p>
            <a:pPr algn="ct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Eleventh Sunday in Ordinary Time </a:t>
            </a:r>
            <a:r>
              <a:rPr lang="en-AU" sz="3200" dirty="0" smtClean="0">
                <a:solidFill>
                  <a:schemeClr val="bg1"/>
                </a:solidFill>
                <a:latin typeface="Tahoma" panose="020B0604030504040204" pitchFamily="34" charset="0"/>
                <a:ea typeface="Tahoma" panose="020B0604030504040204" pitchFamily="34" charset="0"/>
                <a:cs typeface="Tahoma" panose="020B0604030504040204" pitchFamily="34" charset="0"/>
              </a:rPr>
              <a:t>– Year </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B</a:t>
            </a:r>
          </a:p>
        </p:txBody>
      </p:sp>
      <p:sp>
        <p:nvSpPr>
          <p:cNvPr id="6" name="Rectangle 5"/>
          <p:cNvSpPr/>
          <p:nvPr/>
        </p:nvSpPr>
        <p:spPr>
          <a:xfrm>
            <a:off x="228600" y="678632"/>
            <a:ext cx="8305800" cy="584775"/>
          </a:xfrm>
          <a:prstGeom prst="rect">
            <a:avLst/>
          </a:prstGeom>
        </p:spPr>
        <p:txBody>
          <a:bodyPr wrap="square">
            <a:spAutoFit/>
          </a:bodyPr>
          <a:lstStyle/>
          <a:p>
            <a:pPr algn="ctr"/>
            <a:r>
              <a:rPr lang="vi-VN" sz="3200" b="1" dirty="0">
                <a:solidFill>
                  <a:srgbClr val="FFFF00"/>
                </a:solidFill>
                <a:latin typeface="+mj-lt"/>
              </a:rPr>
              <a:t>Chúa nhật 11 thường </a:t>
            </a:r>
            <a:r>
              <a:rPr lang="vi-VN" sz="3200" b="1" dirty="0" smtClean="0">
                <a:solidFill>
                  <a:srgbClr val="FFFF00"/>
                </a:solidFill>
                <a:latin typeface="+mj-lt"/>
              </a:rPr>
              <a:t>niên</a:t>
            </a:r>
            <a:r>
              <a:rPr lang="en-AU" sz="3200" b="1" dirty="0" smtClean="0">
                <a:solidFill>
                  <a:srgbClr val="FFFF00"/>
                </a:solidFill>
                <a:latin typeface="+mj-lt"/>
              </a:rPr>
              <a:t> </a:t>
            </a:r>
            <a:r>
              <a:rPr lang="en-AU" sz="3200" b="1" dirty="0" smtClean="0">
                <a:solidFill>
                  <a:srgbClr val="FFFF00"/>
                </a:solidFill>
                <a:latin typeface="Times New Roman" pitchFamily="18" charset="0"/>
                <a:cs typeface="Times New Roman" pitchFamily="18" charset="0"/>
              </a:rPr>
              <a:t>N</a:t>
            </a:r>
            <a:r>
              <a:rPr lang="vi-VN" sz="3200" b="1" dirty="0" smtClean="0">
                <a:solidFill>
                  <a:srgbClr val="FFFF00"/>
                </a:solidFill>
                <a:latin typeface="Times New Roman" pitchFamily="18" charset="0"/>
                <a:cs typeface="Times New Roman" pitchFamily="18" charset="0"/>
              </a:rPr>
              <a:t>ă</a:t>
            </a:r>
            <a:r>
              <a:rPr lang="en-AU" sz="3200" b="1" dirty="0" smtClean="0">
                <a:solidFill>
                  <a:srgbClr val="FFFF00"/>
                </a:solidFill>
                <a:latin typeface="Times New Roman" pitchFamily="18" charset="0"/>
                <a:cs typeface="Times New Roman" pitchFamily="18" charset="0"/>
              </a:rPr>
              <a:t>m B</a:t>
            </a:r>
            <a:endParaRPr lang="en-AU" sz="3200" dirty="0">
              <a:solidFill>
                <a:srgbClr val="FFFF00"/>
              </a:solidFill>
              <a:latin typeface="Times New Roman" pitchFamily="18" charset="0"/>
              <a:cs typeface="Times New Roman" pitchFamily="18" charset="0"/>
            </a:endParaRPr>
          </a:p>
        </p:txBody>
      </p:sp>
      <p:pic>
        <p:nvPicPr>
          <p:cNvPr id="7" name="Picture 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5260" y="2433117"/>
            <a:ext cx="4605271" cy="24919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66800" y="5754597"/>
            <a:ext cx="6934200" cy="938719"/>
          </a:xfrm>
          <a:prstGeom prst="rect">
            <a:avLst/>
          </a:prstGeom>
        </p:spPr>
        <p:txBody>
          <a:bodyPr wrap="square">
            <a:spAutoFit/>
          </a:bodyPr>
          <a:lstStyle/>
          <a:p>
            <a:pPr algn="ctr"/>
            <a:r>
              <a:rPr lang="en-AU" sz="3500" dirty="0" smtClean="0">
                <a:solidFill>
                  <a:srgbClr val="FFFF00"/>
                </a:solidFill>
                <a:latin typeface="Tahoma" panose="020B0604030504040204" pitchFamily="34" charset="0"/>
                <a:ea typeface="Tahoma" panose="020B0604030504040204" pitchFamily="34" charset="0"/>
                <a:cs typeface="Tahoma" panose="020B0604030504040204" pitchFamily="34" charset="0"/>
              </a:rPr>
              <a:t>17/06/2018</a:t>
            </a:r>
          </a:p>
          <a:p>
            <a:pPr algn="ctr"/>
            <a:r>
              <a:rPr lang="en-US" sz="2000"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Hùng</a:t>
            </a:r>
            <a:r>
              <a:rPr lang="en-US" sz="2000"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Phương</a:t>
            </a:r>
            <a:r>
              <a:rPr lang="en-US" sz="2000" dirty="0" smtClean="0">
                <a:solidFill>
                  <a:srgbClr val="FFFF00"/>
                </a:solidFill>
                <a:latin typeface="Tahoma" panose="020B0604030504040204" pitchFamily="34" charset="0"/>
                <a:ea typeface="Tahoma" panose="020B0604030504040204" pitchFamily="34" charset="0"/>
                <a:cs typeface="Tahoma" panose="020B0604030504040204" pitchFamily="34" charset="0"/>
              </a:rPr>
              <a:t> &amp; Thanh </a:t>
            </a:r>
            <a:r>
              <a:rPr lang="en-US" sz="2000"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Quảng</a:t>
            </a:r>
            <a:r>
              <a:rPr lang="en-US" sz="2000"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thực</a:t>
            </a:r>
            <a:r>
              <a:rPr lang="en-US" sz="2000"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hiện</a:t>
            </a:r>
            <a:endParaRPr lang="en-AU" sz="2000" dirty="0">
              <a:solidFill>
                <a:srgbClr val="FFFF00"/>
              </a:solidFill>
            </a:endParaRPr>
          </a:p>
        </p:txBody>
      </p:sp>
    </p:spTree>
    <p:extLst>
      <p:ext uri="{BB962C8B-B14F-4D97-AF65-F5344CB8AC3E}">
        <p14:creationId xmlns:p14="http://schemas.microsoft.com/office/powerpoint/2010/main" val="40113314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5261723"/>
            <a:ext cx="8640960" cy="1569660"/>
          </a:xfrm>
          <a:prstGeom prst="rect">
            <a:avLst/>
          </a:prstGeom>
        </p:spPr>
        <p:txBody>
          <a:bodyPr wrap="square">
            <a:spAutoFit/>
          </a:bodyPr>
          <a:lstStyle/>
          <a:p>
            <a:pPr algn="ctr"/>
            <a:r>
              <a:rPr lang="vi-VN" dirty="0"/>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Nhưng khi gieo rồi, thì nó mọc lên lớn hơn mọi thứ rau cỏ, cành lá xum xuê, đến nỗi chim trời có thể làm tổ dưới bóng</a:t>
            </a:r>
            <a:r>
              <a:rPr lang="vi-VN" sz="32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87660" y="9659"/>
            <a:ext cx="8968680" cy="156966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yet once it is sown it grows into the biggest shrub of them all and puts out big branches so that the birds of the air can shelter in its shade.’</a:t>
            </a:r>
          </a:p>
        </p:txBody>
      </p:sp>
      <p:pic>
        <p:nvPicPr>
          <p:cNvPr id="7171" name="Picture 3" descr="C:\Users\JOSEPH HUNG DOAN\Pictures\hoa\png_tree_ab_by_paradise234-d5gy7u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85" y="1340769"/>
            <a:ext cx="5380115" cy="4088888"/>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72000" y="1807863"/>
            <a:ext cx="4572000" cy="3479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descr="C:\Users\JOSEPH HUNG DOAN\Pictures\hoa\sparrowclipartmed (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9303" y="4567146"/>
            <a:ext cx="837877" cy="5998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JOSEPH HUNG DOAN\Pictures\hoa\sparrowclipartmed (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79597" y="4567146"/>
            <a:ext cx="837877" cy="5998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JOSEPH HUNG DOAN\Pictures\hoa\sparrowclipartmed (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917474" y="3259930"/>
            <a:ext cx="837877" cy="599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7183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5562600"/>
            <a:ext cx="8888288" cy="107721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Người dùng nhiều dụ ngôn tương tự mà rao giảng lời cho họ, tuỳ theo mức họ có thể nghe. </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4751" y="0"/>
            <a:ext cx="2789964" cy="501675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Using many parables like these, he spoke the word to them, so far as they were capable of understanding it.</a:t>
            </a:r>
          </a:p>
        </p:txBody>
      </p:sp>
      <p:pic>
        <p:nvPicPr>
          <p:cNvPr id="819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789964" y="0"/>
            <a:ext cx="6376392" cy="4919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86938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04248" y="188639"/>
            <a:ext cx="2160240" cy="649408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He would not speak to them except in parables, but he explained everything to his disciples when they were </a:t>
            </a:r>
            <a:r>
              <a:rPr lang="en-AU" sz="3200" dirty="0" smtClean="0">
                <a:solidFill>
                  <a:srgbClr val="FFFF00"/>
                </a:solidFill>
                <a:latin typeface="Tahoma" panose="020B0604030504040204" pitchFamily="34" charset="0"/>
                <a:ea typeface="Tahoma" panose="020B0604030504040204" pitchFamily="34" charset="0"/>
                <a:cs typeface="Tahoma" panose="020B0604030504040204" pitchFamily="34" charset="0"/>
              </a:rPr>
              <a:t>alone….</a:t>
            </a:r>
            <a:endPar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4836715"/>
            <a:ext cx="6984776" cy="20621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Người không bao giờ rao giảng cho họ mà không dùng dụ ngôn. </a:t>
            </a:r>
            <a:endParaRPr lang="en-US" sz="32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smtClean="0">
                <a:solidFill>
                  <a:schemeClr val="bg1"/>
                </a:solidFill>
                <a:latin typeface="Tahoma" panose="020B0604030504040204" pitchFamily="34" charset="0"/>
                <a:ea typeface="Tahoma" panose="020B0604030504040204" pitchFamily="34" charset="0"/>
                <a:cs typeface="Tahoma" panose="020B0604030504040204" pitchFamily="34" charset="0"/>
              </a:rPr>
              <a:t>Nhưng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khi chỉ có thầy trò với nhau, thì Người giải nghĩa </a:t>
            </a:r>
            <a:r>
              <a:rPr lang="vi-VN" sz="3200" dirty="0" smtClean="0">
                <a:solidFill>
                  <a:schemeClr val="bg1"/>
                </a:solidFill>
                <a:latin typeface="Tahoma" panose="020B0604030504040204" pitchFamily="34" charset="0"/>
                <a:ea typeface="Tahoma" panose="020B0604030504040204" pitchFamily="34" charset="0"/>
                <a:cs typeface="Tahoma" panose="020B0604030504040204" pitchFamily="34" charset="0"/>
              </a:rPr>
              <a:t>hết…</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9219"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6510207" cy="4927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77147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677" y="76200"/>
            <a:ext cx="8858922" cy="584775"/>
          </a:xfrm>
          <a:prstGeom prst="rect">
            <a:avLst/>
          </a:prstGeom>
        </p:spPr>
        <p:txBody>
          <a:bodyPr wrap="square">
            <a:spAutoFit/>
          </a:bodyPr>
          <a:lstStyle/>
          <a:p>
            <a:pPr algn="ctr"/>
            <a:r>
              <a:rPr lang="vi-VN" sz="3200" b="1" dirty="0">
                <a:solidFill>
                  <a:srgbClr val="FFFF00"/>
                </a:solidFill>
              </a:rPr>
              <a:t>Chúa nhật 11 thường </a:t>
            </a:r>
            <a:r>
              <a:rPr lang="vi-VN" sz="3200" b="1" dirty="0" smtClean="0">
                <a:solidFill>
                  <a:srgbClr val="FFFF00"/>
                </a:solidFill>
              </a:rPr>
              <a:t>niên</a:t>
            </a:r>
            <a:r>
              <a:rPr lang="en-AU" sz="3200" b="1" dirty="0" smtClean="0">
                <a:solidFill>
                  <a:srgbClr val="FFFF00"/>
                </a:solidFill>
              </a:rPr>
              <a:t> N</a:t>
            </a:r>
            <a:r>
              <a:rPr lang="vi-VN" sz="3200" b="1" dirty="0" smtClean="0">
                <a:solidFill>
                  <a:srgbClr val="FFFF00"/>
                </a:solidFill>
              </a:rPr>
              <a:t>ă</a:t>
            </a:r>
            <a:r>
              <a:rPr lang="en-AU" sz="3200" b="1" dirty="0" smtClean="0">
                <a:solidFill>
                  <a:srgbClr val="FFFF00"/>
                </a:solidFill>
              </a:rPr>
              <a:t>m B</a:t>
            </a:r>
            <a:endParaRPr lang="en-AU" sz="3200" dirty="0">
              <a:solidFill>
                <a:srgbClr val="FFFF00"/>
              </a:solidFill>
            </a:endParaRPr>
          </a:p>
        </p:txBody>
      </p:sp>
      <p:sp>
        <p:nvSpPr>
          <p:cNvPr id="4" name="Rectangle 3"/>
          <p:cNvSpPr/>
          <p:nvPr/>
        </p:nvSpPr>
        <p:spPr>
          <a:xfrm>
            <a:off x="132676" y="709410"/>
            <a:ext cx="8858923" cy="584775"/>
          </a:xfrm>
          <a:prstGeom prst="rect">
            <a:avLst/>
          </a:prstGeom>
        </p:spPr>
        <p:txBody>
          <a:bodyPr wrap="square">
            <a:spAutoFit/>
          </a:bodyPr>
          <a:lstStyle/>
          <a:p>
            <a:pPr algn="ct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Eleventh Sunday in Ordinary Time </a:t>
            </a:r>
            <a:r>
              <a:rPr lang="en-AU" sz="3200" dirty="0" smtClean="0">
                <a:solidFill>
                  <a:schemeClr val="bg1"/>
                </a:solidFill>
                <a:latin typeface="Tahoma" panose="020B0604030504040204" pitchFamily="34" charset="0"/>
                <a:ea typeface="Tahoma" panose="020B0604030504040204" pitchFamily="34" charset="0"/>
                <a:cs typeface="Tahoma" panose="020B0604030504040204" pitchFamily="34" charset="0"/>
              </a:rPr>
              <a:t>– Year </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B</a:t>
            </a:r>
          </a:p>
        </p:txBody>
      </p:sp>
      <p:pic>
        <p:nvPicPr>
          <p:cNvPr id="5"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2" y="2590800"/>
            <a:ext cx="5472479" cy="2961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Hung Doan\Pictures\hinh cut\chua hat 2.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964970"/>
            <a:ext cx="3429000" cy="49950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JOSEPH HUNG DOAN\Pictures\hoa\sparrowclipartmed (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14400" y="3737914"/>
            <a:ext cx="465786" cy="3334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JOSEPH HUNG DOAN\Pictures\hoa\sparrowclipartmed (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523738" y="2819400"/>
            <a:ext cx="465786" cy="3334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JOSEPH HUNG DOAN\Pictures\hoa\sparrowclipartmed (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0321" y="3686299"/>
            <a:ext cx="465786" cy="33347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32677" y="6142128"/>
            <a:ext cx="2489784" cy="630942"/>
          </a:xfrm>
          <a:prstGeom prst="rect">
            <a:avLst/>
          </a:prstGeom>
        </p:spPr>
        <p:txBody>
          <a:bodyPr wrap="none">
            <a:spAutoFit/>
          </a:bodyPr>
          <a:lstStyle/>
          <a:p>
            <a:r>
              <a:rPr lang="en-AU" sz="3500" dirty="0" smtClean="0">
                <a:solidFill>
                  <a:schemeClr val="bg1"/>
                </a:solidFill>
                <a:latin typeface="Tahoma" panose="020B0604030504040204" pitchFamily="34" charset="0"/>
                <a:ea typeface="Tahoma" panose="020B0604030504040204" pitchFamily="34" charset="0"/>
                <a:cs typeface="Tahoma" panose="020B0604030504040204" pitchFamily="34" charset="0"/>
              </a:rPr>
              <a:t>17/06/2018</a:t>
            </a:r>
            <a:endParaRPr lang="en-AU" sz="3500" dirty="0"/>
          </a:p>
        </p:txBody>
      </p:sp>
    </p:spTree>
    <p:extLst>
      <p:ext uri="{BB962C8B-B14F-4D97-AF65-F5344CB8AC3E}">
        <p14:creationId xmlns:p14="http://schemas.microsoft.com/office/powerpoint/2010/main" val="3164219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66" y="0"/>
            <a:ext cx="916056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732" y="16912"/>
            <a:ext cx="9144000" cy="584775"/>
          </a:xfrm>
          <a:prstGeom prst="rect">
            <a:avLst/>
          </a:prstGeom>
        </p:spPr>
        <p:txBody>
          <a:bodyPr wrap="square">
            <a:spAutoFit/>
          </a:bodyPr>
          <a:lstStyle/>
          <a:p>
            <a:pPr algn="ctr"/>
            <a:r>
              <a:rPr lang="en-AU" sz="3200" dirty="0">
                <a:latin typeface="Tahoma" panose="020B0604030504040204" pitchFamily="34" charset="0"/>
                <a:ea typeface="Tahoma" panose="020B0604030504040204" pitchFamily="34" charset="0"/>
                <a:cs typeface="Tahoma" panose="020B0604030504040204" pitchFamily="34" charset="0"/>
              </a:rPr>
              <a:t>Eleventh Sunday in Ordinary Time </a:t>
            </a:r>
            <a:r>
              <a:rPr lang="en-AU" sz="3200" dirty="0" smtClean="0">
                <a:latin typeface="Tahoma" panose="020B0604030504040204" pitchFamily="34" charset="0"/>
                <a:ea typeface="Tahoma" panose="020B0604030504040204" pitchFamily="34" charset="0"/>
                <a:cs typeface="Tahoma" panose="020B0604030504040204" pitchFamily="34" charset="0"/>
              </a:rPr>
              <a:t>– Year </a:t>
            </a:r>
            <a:r>
              <a:rPr lang="en-AU" sz="3200" dirty="0">
                <a:latin typeface="Tahoma" panose="020B0604030504040204" pitchFamily="34" charset="0"/>
                <a:ea typeface="Tahoma" panose="020B0604030504040204" pitchFamily="34" charset="0"/>
                <a:cs typeface="Tahoma" panose="020B0604030504040204" pitchFamily="34" charset="0"/>
              </a:rPr>
              <a:t>B</a:t>
            </a:r>
          </a:p>
        </p:txBody>
      </p:sp>
      <p:sp>
        <p:nvSpPr>
          <p:cNvPr id="6" name="Rectangle 5"/>
          <p:cNvSpPr/>
          <p:nvPr/>
        </p:nvSpPr>
        <p:spPr>
          <a:xfrm>
            <a:off x="1578199" y="569009"/>
            <a:ext cx="7239000" cy="584775"/>
          </a:xfrm>
          <a:prstGeom prst="rect">
            <a:avLst/>
          </a:prstGeom>
        </p:spPr>
        <p:txBody>
          <a:bodyPr wrap="square">
            <a:spAutoFit/>
          </a:bodyPr>
          <a:lstStyle/>
          <a:p>
            <a:r>
              <a:rPr lang="vi-VN" sz="3200" b="1" dirty="0">
                <a:solidFill>
                  <a:srgbClr val="002060"/>
                </a:solidFill>
                <a:latin typeface="+mj-lt"/>
              </a:rPr>
              <a:t>Chúa nhật 11 thường </a:t>
            </a:r>
            <a:r>
              <a:rPr lang="vi-VN" sz="3200" b="1" dirty="0" smtClean="0">
                <a:solidFill>
                  <a:srgbClr val="002060"/>
                </a:solidFill>
                <a:latin typeface="+mj-lt"/>
              </a:rPr>
              <a:t>niên</a:t>
            </a:r>
            <a:r>
              <a:rPr lang="en-AU" sz="3200" b="1" dirty="0" smtClean="0">
                <a:solidFill>
                  <a:srgbClr val="002060"/>
                </a:solidFill>
                <a:latin typeface="+mj-lt"/>
              </a:rPr>
              <a:t> </a:t>
            </a:r>
            <a:r>
              <a:rPr lang="en-AU" sz="3200" b="1" dirty="0" smtClean="0">
                <a:solidFill>
                  <a:srgbClr val="002060"/>
                </a:solidFill>
                <a:latin typeface="Times New Roman" pitchFamily="18" charset="0"/>
                <a:cs typeface="Times New Roman" pitchFamily="18" charset="0"/>
              </a:rPr>
              <a:t>N</a:t>
            </a:r>
            <a:r>
              <a:rPr lang="vi-VN" sz="3200" b="1" dirty="0" smtClean="0">
                <a:solidFill>
                  <a:srgbClr val="002060"/>
                </a:solidFill>
                <a:latin typeface="Times New Roman" pitchFamily="18" charset="0"/>
                <a:cs typeface="Times New Roman" pitchFamily="18" charset="0"/>
              </a:rPr>
              <a:t>ă</a:t>
            </a:r>
            <a:r>
              <a:rPr lang="en-AU" sz="3200" b="1" dirty="0" smtClean="0">
                <a:solidFill>
                  <a:srgbClr val="002060"/>
                </a:solidFill>
                <a:latin typeface="Times New Roman" pitchFamily="18" charset="0"/>
                <a:cs typeface="Times New Roman" pitchFamily="18" charset="0"/>
              </a:rPr>
              <a:t>m B</a:t>
            </a:r>
            <a:endParaRPr lang="en-AU" sz="3200" dirty="0">
              <a:solidFill>
                <a:srgbClr val="002060"/>
              </a:solidFill>
              <a:latin typeface="Times New Roman" pitchFamily="18" charset="0"/>
              <a:cs typeface="Times New Roman" pitchFamily="18" charset="0"/>
            </a:endParaRPr>
          </a:p>
        </p:txBody>
      </p:sp>
      <p:pic>
        <p:nvPicPr>
          <p:cNvPr id="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7354" y="4295104"/>
            <a:ext cx="4787999"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JOSEPH HUNG DOAN\Pictures\hoa\sparrowclipartmed (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4898953"/>
            <a:ext cx="465786" cy="3334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JOSEPH HUNG DOAN\Pictures\hoa\sparrowclipartmed (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3716" y="4732216"/>
            <a:ext cx="465786" cy="3334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JOSEPH HUNG DOAN\Pictures\hoa\sparrowclipartmed (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512713" y="5178891"/>
            <a:ext cx="465786" cy="333473"/>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JOSEPH HUNG\Pictures\Pictures\tai lieu tu Hp 07-10-17\Pictures\hinh cut\duoi chua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99" y="2211836"/>
            <a:ext cx="3124200" cy="47148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222708" y="6118517"/>
            <a:ext cx="2489784" cy="630942"/>
          </a:xfrm>
          <a:prstGeom prst="rect">
            <a:avLst/>
          </a:prstGeom>
        </p:spPr>
        <p:txBody>
          <a:bodyPr wrap="none">
            <a:spAutoFit/>
          </a:bodyPr>
          <a:lstStyle/>
          <a:p>
            <a:r>
              <a:rPr lang="en-AU" sz="3500" dirty="0" smtClean="0">
                <a:solidFill>
                  <a:schemeClr val="bg1"/>
                </a:solidFill>
                <a:latin typeface="Tahoma" panose="020B0604030504040204" pitchFamily="34" charset="0"/>
                <a:ea typeface="Tahoma" panose="020B0604030504040204" pitchFamily="34" charset="0"/>
                <a:cs typeface="Tahoma" panose="020B0604030504040204" pitchFamily="34" charset="0"/>
              </a:rPr>
              <a:t>17/06/2018</a:t>
            </a:r>
            <a:endParaRPr lang="en-AU" sz="3500" dirty="0"/>
          </a:p>
        </p:txBody>
      </p:sp>
    </p:spTree>
    <p:extLst>
      <p:ext uri="{BB962C8B-B14F-4D97-AF65-F5344CB8AC3E}">
        <p14:creationId xmlns:p14="http://schemas.microsoft.com/office/powerpoint/2010/main" val="20912102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3" y="1"/>
            <a:ext cx="914829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794196"/>
            <a:ext cx="5472479" cy="29611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2676" y="69502"/>
            <a:ext cx="8858923" cy="584775"/>
          </a:xfrm>
          <a:prstGeom prst="rect">
            <a:avLst/>
          </a:prstGeom>
        </p:spPr>
        <p:txBody>
          <a:bodyPr wrap="square">
            <a:spAutoFit/>
          </a:bodyPr>
          <a:lstStyle/>
          <a:p>
            <a:pPr algn="ct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Eleventh Sunday in Ordinary Time </a:t>
            </a:r>
            <a:r>
              <a:rPr lang="en-AU" sz="3200" dirty="0" smtClean="0">
                <a:solidFill>
                  <a:schemeClr val="bg1"/>
                </a:solidFill>
                <a:latin typeface="Tahoma" panose="020B0604030504040204" pitchFamily="34" charset="0"/>
                <a:ea typeface="Tahoma" panose="020B0604030504040204" pitchFamily="34" charset="0"/>
                <a:cs typeface="Tahoma" panose="020B0604030504040204" pitchFamily="34" charset="0"/>
              </a:rPr>
              <a:t>– Year </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B</a:t>
            </a:r>
          </a:p>
        </p:txBody>
      </p:sp>
      <p:pic>
        <p:nvPicPr>
          <p:cNvPr id="9" name="Picture 6" descr="C:\Users\JOSEPH HUNG DOAN\Pictures\hoa\sparrowclipartmed (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6398" y="1838349"/>
            <a:ext cx="609600" cy="4364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JOSEPH HUNG DOAN\Pictures\hoa\sparrowclipartmed (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249214" y="975373"/>
            <a:ext cx="609600" cy="4364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JOSEPH HUNG DOAN\Pictures\hoa\sparrowclipartmed (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657600" y="2056566"/>
            <a:ext cx="609600" cy="4364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JOSEPH HUNG DOAN\Pictures\hoa\sparrowclipartmed (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554014" y="2063153"/>
            <a:ext cx="609600" cy="43643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OSEPH HUNG\Pictures\Pictures\tai lieu tu Hp 07-10-17\Pictures\hinh cut\chua  1a.tif"/>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241701" y="2499587"/>
            <a:ext cx="4008553" cy="439736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91332" y="464769"/>
            <a:ext cx="8447868" cy="584775"/>
          </a:xfrm>
          <a:prstGeom prst="rect">
            <a:avLst/>
          </a:prstGeom>
        </p:spPr>
        <p:txBody>
          <a:bodyPr wrap="square">
            <a:spAutoFit/>
          </a:bodyPr>
          <a:lstStyle/>
          <a:p>
            <a:pPr algn="ctr"/>
            <a:r>
              <a:rPr lang="vi-VN" sz="3200" b="1" dirty="0">
                <a:solidFill>
                  <a:srgbClr val="FFFF00"/>
                </a:solidFill>
                <a:latin typeface="+mj-lt"/>
              </a:rPr>
              <a:t>Chúa nhật 11 thường </a:t>
            </a:r>
            <a:r>
              <a:rPr lang="vi-VN" sz="3200" b="1" dirty="0" smtClean="0">
                <a:solidFill>
                  <a:srgbClr val="FFFF00"/>
                </a:solidFill>
                <a:latin typeface="+mj-lt"/>
              </a:rPr>
              <a:t>niên</a:t>
            </a:r>
            <a:r>
              <a:rPr lang="en-AU" sz="3200" b="1" dirty="0" smtClean="0">
                <a:solidFill>
                  <a:srgbClr val="FFFF00"/>
                </a:solidFill>
                <a:latin typeface="+mj-lt"/>
              </a:rPr>
              <a:t> </a:t>
            </a:r>
            <a:r>
              <a:rPr lang="en-AU" sz="3200" b="1" dirty="0" smtClean="0">
                <a:solidFill>
                  <a:srgbClr val="FFFF00"/>
                </a:solidFill>
                <a:latin typeface="Times New Roman" pitchFamily="18" charset="0"/>
                <a:cs typeface="Times New Roman" pitchFamily="18" charset="0"/>
              </a:rPr>
              <a:t>N</a:t>
            </a:r>
            <a:r>
              <a:rPr lang="vi-VN" sz="3200" b="1" dirty="0" smtClean="0">
                <a:solidFill>
                  <a:srgbClr val="FFFF00"/>
                </a:solidFill>
                <a:latin typeface="Times New Roman" pitchFamily="18" charset="0"/>
                <a:cs typeface="Times New Roman" pitchFamily="18" charset="0"/>
              </a:rPr>
              <a:t>ă</a:t>
            </a:r>
            <a:r>
              <a:rPr lang="en-AU" sz="3200" b="1" dirty="0" smtClean="0">
                <a:solidFill>
                  <a:srgbClr val="FFFF00"/>
                </a:solidFill>
                <a:latin typeface="Times New Roman" pitchFamily="18" charset="0"/>
                <a:cs typeface="Times New Roman" pitchFamily="18" charset="0"/>
              </a:rPr>
              <a:t>m</a:t>
            </a:r>
            <a:r>
              <a:rPr lang="en-AU" sz="3200" b="1" dirty="0" smtClean="0">
                <a:solidFill>
                  <a:srgbClr val="FFFF00"/>
                </a:solidFill>
                <a:latin typeface="+mj-lt"/>
              </a:rPr>
              <a:t> </a:t>
            </a:r>
            <a:r>
              <a:rPr lang="en-AU" sz="3200" b="1" dirty="0" smtClean="0">
                <a:solidFill>
                  <a:srgbClr val="FFFF00"/>
                </a:solidFill>
                <a:latin typeface="Times New Roman" pitchFamily="18" charset="0"/>
                <a:cs typeface="Times New Roman" pitchFamily="18" charset="0"/>
              </a:rPr>
              <a:t>B</a:t>
            </a:r>
            <a:endParaRPr lang="en-AU" sz="3200"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9235242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30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3964" y="1195975"/>
            <a:ext cx="4605271" cy="24919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JOSEPH HUNG\Pictures\Pictures\tai lieu tu Hp 07-10-17\Pictures\hinh cut\chua nhin 5.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0" y="2363498"/>
            <a:ext cx="5343659" cy="45181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JOSEPH HUNG\Pictures\Pictures\tai lieu tu Hp 07-10-17\Pictures\hinh cut\bible mark.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3774698"/>
            <a:ext cx="3657600" cy="22183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4978631" y="3476130"/>
            <a:ext cx="429213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AU" sz="3200" b="1" dirty="0" smtClean="0">
                <a:solidFill>
                  <a:srgbClr val="C00000"/>
                </a:solidFill>
                <a:latin typeface="Times New Roman" panose="02020603050405020304" pitchFamily="18" charset="0"/>
                <a:cs typeface="Times New Roman" panose="02020603050405020304" pitchFamily="18" charset="0"/>
              </a:rPr>
              <a:t>Gospel Mark </a:t>
            </a:r>
          </a:p>
          <a:p>
            <a:pPr algn="ctr"/>
            <a:r>
              <a:rPr lang="en-AU" sz="3200" b="1" dirty="0" smtClean="0">
                <a:solidFill>
                  <a:srgbClr val="C00000"/>
                </a:solidFill>
                <a:latin typeface="Times New Roman" panose="02020603050405020304" pitchFamily="18" charset="0"/>
                <a:cs typeface="Times New Roman" panose="02020603050405020304" pitchFamily="18" charset="0"/>
              </a:rPr>
              <a:t>4:26-34</a:t>
            </a:r>
          </a:p>
          <a:p>
            <a:pPr algn="ctr"/>
            <a:r>
              <a:rPr lang="en-AU" sz="3200" b="1" dirty="0" err="1" smtClean="0">
                <a:latin typeface="Times New Roman" panose="02020603050405020304" pitchFamily="18" charset="0"/>
                <a:cs typeface="Times New Roman" panose="02020603050405020304" pitchFamily="18" charset="0"/>
              </a:rPr>
              <a:t>Phúc</a:t>
            </a:r>
            <a:r>
              <a:rPr lang="en-AU" sz="3200" b="1" dirty="0" smtClean="0">
                <a:latin typeface="Times New Roman" panose="02020603050405020304" pitchFamily="18" charset="0"/>
                <a:cs typeface="Times New Roman" panose="02020603050405020304" pitchFamily="18" charset="0"/>
              </a:rPr>
              <a:t> </a:t>
            </a:r>
            <a:r>
              <a:rPr lang="en-AU" sz="3200" b="1" dirty="0" err="1">
                <a:latin typeface="Times New Roman" panose="02020603050405020304" pitchFamily="18" charset="0"/>
                <a:cs typeface="Times New Roman" panose="02020603050405020304" pitchFamily="18" charset="0"/>
              </a:rPr>
              <a:t>Âm</a:t>
            </a:r>
            <a:r>
              <a:rPr lang="en-AU" sz="3200" b="1" dirty="0">
                <a:latin typeface="Times New Roman" panose="02020603050405020304" pitchFamily="18" charset="0"/>
                <a:cs typeface="Times New Roman" panose="02020603050405020304" pitchFamily="18" charset="0"/>
              </a:rPr>
              <a:t> </a:t>
            </a:r>
            <a:r>
              <a:rPr lang="en-AU" sz="3200" b="1" dirty="0" err="1">
                <a:latin typeface="Times New Roman" panose="02020603050405020304" pitchFamily="18" charset="0"/>
                <a:cs typeface="Times New Roman" panose="02020603050405020304" pitchFamily="18" charset="0"/>
              </a:rPr>
              <a:t>theo</a:t>
            </a:r>
            <a:r>
              <a:rPr lang="en-AU" sz="3200" b="1" dirty="0">
                <a:latin typeface="Times New Roman" panose="02020603050405020304" pitchFamily="18" charset="0"/>
                <a:cs typeface="Times New Roman" panose="02020603050405020304" pitchFamily="18" charset="0"/>
              </a:rPr>
              <a:t> </a:t>
            </a:r>
          </a:p>
          <a:p>
            <a:pPr algn="ctr"/>
            <a:r>
              <a:rPr lang="en-AU" sz="3200" b="1" dirty="0" err="1">
                <a:latin typeface="Times New Roman" panose="02020603050405020304" pitchFamily="18" charset="0"/>
                <a:cs typeface="Times New Roman" panose="02020603050405020304" pitchFamily="18" charset="0"/>
              </a:rPr>
              <a:t>Thánh</a:t>
            </a:r>
            <a:r>
              <a:rPr lang="en-AU" sz="3200" b="1" dirty="0">
                <a:latin typeface="Times New Roman" panose="02020603050405020304" pitchFamily="18" charset="0"/>
                <a:cs typeface="Times New Roman" panose="02020603050405020304" pitchFamily="18" charset="0"/>
              </a:rPr>
              <a:t> </a:t>
            </a:r>
            <a:r>
              <a:rPr lang="en-AU" sz="3200" b="1" dirty="0" err="1" smtClean="0">
                <a:latin typeface="Times New Roman" panose="02020603050405020304" pitchFamily="18" charset="0"/>
                <a:cs typeface="Times New Roman" panose="02020603050405020304" pitchFamily="18" charset="0"/>
              </a:rPr>
              <a:t>Máccô</a:t>
            </a:r>
            <a:endParaRPr lang="en-AU" sz="3200" b="1" dirty="0">
              <a:latin typeface="Times New Roman" panose="02020603050405020304" pitchFamily="18" charset="0"/>
              <a:cs typeface="Times New Roman" panose="02020603050405020304" pitchFamily="18" charset="0"/>
            </a:endParaRPr>
          </a:p>
          <a:p>
            <a:pPr algn="ctr"/>
            <a:r>
              <a:rPr lang="en-AU" sz="3200" b="1" dirty="0" smtClean="0">
                <a:latin typeface="Times New Roman" panose="02020603050405020304" pitchFamily="18" charset="0"/>
                <a:cs typeface="Times New Roman" panose="02020603050405020304" pitchFamily="18" charset="0"/>
              </a:rPr>
              <a:t>4:26-34</a:t>
            </a:r>
            <a:endParaRPr lang="en-AU" sz="3200" b="1" dirty="0">
              <a:latin typeface="Times New Roman" panose="02020603050405020304" pitchFamily="18" charset="0"/>
              <a:cs typeface="Times New Roman" panose="02020603050405020304" pitchFamily="18" charset="0"/>
            </a:endParaRPr>
          </a:p>
        </p:txBody>
      </p:sp>
      <p:pic>
        <p:nvPicPr>
          <p:cNvPr id="9" name="Picture 8" descr="C:\Users\JOSEPH HUNG DOAN\Pictures\hoa\sparrowclipartmed (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715000" y="1676400"/>
            <a:ext cx="465786" cy="3334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JOSEPH HUNG DOAN\Pictures\hoa\sparrowclipartmed (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3800" y="1802737"/>
            <a:ext cx="465786" cy="3334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JOSEPH HUNG DOAN\Pictures\hoa\sparrowclipartmed (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019800" y="2363498"/>
            <a:ext cx="465786" cy="3334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JOSEPH HUNG DOAN\Pictures\hoa\sparrowclipartmed (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08869" y="2895600"/>
            <a:ext cx="465786" cy="333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1037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76966" y="3659993"/>
            <a:ext cx="4830446" cy="3040156"/>
          </a:xfrm>
          <a:prstGeom prst="rect">
            <a:avLst/>
          </a:prstGeom>
        </p:spPr>
        <p:txBody>
          <a:bodyPr wrap="square">
            <a:spAutoFit/>
          </a:bodyPr>
          <a:lstStyle/>
          <a:p>
            <a:pPr algn="ctr"/>
            <a:r>
              <a:rPr lang="en-AU" sz="3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AU" sz="3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ấy</a:t>
            </a:r>
            <a:r>
              <a:rPr lang="en-AU" sz="3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Đức</a:t>
            </a:r>
            <a:r>
              <a:rPr lang="en-AU" sz="3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Giêsu</a:t>
            </a:r>
            <a:r>
              <a:rPr lang="en-AU" sz="3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nói</a:t>
            </a:r>
            <a:r>
              <a:rPr lang="en-AU" sz="3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với</a:t>
            </a:r>
            <a:r>
              <a:rPr lang="en-AU" sz="3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dân</a:t>
            </a:r>
            <a:r>
              <a:rPr lang="en-AU" sz="3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chúng</a:t>
            </a:r>
            <a:r>
              <a:rPr lang="en-AU" sz="3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dụ</a:t>
            </a:r>
            <a:r>
              <a:rPr lang="en-AU" sz="3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ngôn</a:t>
            </a:r>
            <a:r>
              <a:rPr lang="en-AU" sz="3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này</a:t>
            </a:r>
            <a:r>
              <a:rPr lang="vi-VN" sz="3200" dirty="0" smtClean="0">
                <a:solidFill>
                  <a:schemeClr val="bg1"/>
                </a:solidFill>
                <a:latin typeface="Tahoma" panose="020B0604030504040204" pitchFamily="34" charset="0"/>
                <a:ea typeface="Tahoma" panose="020B0604030504040204" pitchFamily="34" charset="0"/>
                <a:cs typeface="Tahoma" panose="020B0604030504040204" pitchFamily="34" charset="0"/>
              </a:rPr>
              <a:t>: Chuyện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Nước Thiên Chúa thì cũng tựa như chuyện một người vãi hạt giống xuống đất. </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440132" y="23611"/>
            <a:ext cx="4737449" cy="3572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16291" y="188640"/>
            <a:ext cx="4050909" cy="255454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Jesus said to the crowds, ‘This is what the kingdom of God is like. A man throws seed on the land.</a:t>
            </a:r>
          </a:p>
        </p:txBody>
      </p:sp>
      <p:pic>
        <p:nvPicPr>
          <p:cNvPr id="6" name="Picture 1" descr="02_Parable_Sower_Seed_JPEG_102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3502143"/>
            <a:ext cx="4474475" cy="335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69817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397" y="4047537"/>
            <a:ext cx="4892489" cy="2626159"/>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Đêm hay ngày, người ấy có ngủ hay thức, thì hạt giống vẫn nẩy mầm và mọc lên, bằng cách nào, thì người ấy không biết.</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5257800" y="188640"/>
            <a:ext cx="3634680" cy="353943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Night and day, while he sleeps, when he is awake, the seed is sprouting and growing; how</a:t>
            </a:r>
            <a:r>
              <a:rPr lang="en-AU" sz="3200"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he does not know.</a:t>
            </a:r>
          </a:p>
        </p:txBody>
      </p:sp>
      <p:pic>
        <p:nvPicPr>
          <p:cNvPr id="2051"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 y="9004"/>
            <a:ext cx="5148064" cy="3862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 descr="08_Parable_Sower_Seed_JPEG_102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3889540"/>
            <a:ext cx="3995936" cy="299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43578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11960" y="4005064"/>
            <a:ext cx="4680520" cy="2554545"/>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Đất tự động sinh ra hoa </a:t>
            </a:r>
            <a:r>
              <a:rPr lang="vi-VN" sz="3200" dirty="0" smtClean="0">
                <a:solidFill>
                  <a:schemeClr val="bg1"/>
                </a:solidFill>
                <a:latin typeface="Tahoma" panose="020B0604030504040204" pitchFamily="34" charset="0"/>
                <a:ea typeface="Tahoma" panose="020B0604030504040204" pitchFamily="34" charset="0"/>
                <a:cs typeface="Tahoma" panose="020B0604030504040204" pitchFamily="34" charset="0"/>
              </a:rPr>
              <a:t>màu: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trước hết cây lúa mọc lên, rồi trổ đòng đòng, và sau cùng thành bông lúa nặng trĩu hạt.</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67979" y="22073"/>
            <a:ext cx="4032448" cy="353943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Of its own accord the land produces first the shoot, then the ear, then the full grain in the ear. </a:t>
            </a:r>
            <a:endParaRPr lang="en-AU" sz="3200"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AU" sz="3200" dirty="0" smtClean="0">
                <a:solidFill>
                  <a:srgbClr val="FFFF00"/>
                </a:solidFill>
                <a:latin typeface="Tahoma" panose="020B0604030504040204" pitchFamily="34" charset="0"/>
                <a:ea typeface="Tahoma" panose="020B0604030504040204" pitchFamily="34" charset="0"/>
                <a:cs typeface="Tahoma" panose="020B0604030504040204" pitchFamily="34" charset="0"/>
              </a:rPr>
              <a:t>And </a:t>
            </a: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when the </a:t>
            </a:r>
            <a:r>
              <a:rPr lang="en-AU" sz="3200" dirty="0" smtClean="0">
                <a:solidFill>
                  <a:srgbClr val="FFFF00"/>
                </a:solidFill>
                <a:latin typeface="Tahoma" panose="020B0604030504040204" pitchFamily="34" charset="0"/>
                <a:ea typeface="Tahoma" panose="020B0604030504040204" pitchFamily="34" charset="0"/>
                <a:cs typeface="Tahoma" panose="020B0604030504040204" pitchFamily="34" charset="0"/>
              </a:rPr>
              <a:t>crop</a:t>
            </a:r>
          </a:p>
          <a:p>
            <a:pPr algn="ctr"/>
            <a:r>
              <a:rPr lang="en-AU" sz="3200"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is ready,</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0427" y="12414"/>
            <a:ext cx="5043573" cy="3848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 descr="09_Parable_Sower_Seed_JPEG_1024.jpg"/>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8519" y="3645024"/>
            <a:ext cx="4308500" cy="323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8022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64088" y="4005064"/>
            <a:ext cx="3203435" cy="20621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Lúa vừa chín, người ấy đem liềm hái ra gặt, vì đã đến mùa."</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1" descr="09_Parable_Sower_Seed_JPEG_1024.jpg"/>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 y="3525442"/>
            <a:ext cx="4443411" cy="3332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1520" y="476672"/>
            <a:ext cx="3637325" cy="206210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he loses no time; he starts to reap because the harvest has come.’</a:t>
            </a:r>
          </a:p>
        </p:txBody>
      </p:sp>
      <p:pic>
        <p:nvPicPr>
          <p:cNvPr id="4099"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4357620" y="-97078"/>
            <a:ext cx="4786380" cy="3622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17607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383" y="4507142"/>
            <a:ext cx="5127402" cy="20621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Rồi Người lại </a:t>
            </a:r>
            <a:r>
              <a:rPr lang="vi-VN" sz="3200" dirty="0" smtClean="0">
                <a:solidFill>
                  <a:schemeClr val="bg1"/>
                </a:solidFill>
                <a:latin typeface="Tahoma" panose="020B0604030504040204" pitchFamily="34" charset="0"/>
                <a:ea typeface="Tahoma" panose="020B0604030504040204" pitchFamily="34" charset="0"/>
                <a:cs typeface="Tahoma" panose="020B0604030504040204" pitchFamily="34" charset="0"/>
              </a:rPr>
              <a:t>nói: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"Chúng ta ví Nước Thiên Chúa với cái gì </a:t>
            </a:r>
            <a:r>
              <a:rPr lang="vi-VN" sz="3200" dirty="0" smtClean="0">
                <a:solidFill>
                  <a:schemeClr val="bg1"/>
                </a:solidFill>
                <a:latin typeface="Tahoma" panose="020B0604030504040204" pitchFamily="34" charset="0"/>
                <a:ea typeface="Tahoma" panose="020B0604030504040204" pitchFamily="34" charset="0"/>
                <a:cs typeface="Tahoma" panose="020B0604030504040204" pitchFamily="34" charset="0"/>
              </a:rPr>
              <a:t>đây?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Lấy dụ ngôn nào mà hình dung </a:t>
            </a:r>
            <a:r>
              <a:rPr lang="vi-VN" sz="3200" dirty="0" smtClean="0">
                <a:solidFill>
                  <a:schemeClr val="bg1"/>
                </a:solidFill>
                <a:latin typeface="Tahoma" panose="020B0604030504040204" pitchFamily="34" charset="0"/>
                <a:ea typeface="Tahoma" panose="020B0604030504040204" pitchFamily="34" charset="0"/>
                <a:cs typeface="Tahoma" panose="020B0604030504040204" pitchFamily="34" charset="0"/>
              </a:rPr>
              <a:t>được?</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5724128" y="188640"/>
            <a:ext cx="3210972" cy="353943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He also said, ‘What can we say the kingdom of God is like? What parable can we find for it? </a:t>
            </a:r>
          </a:p>
        </p:txBody>
      </p:sp>
      <p:pic>
        <p:nvPicPr>
          <p:cNvPr id="5123"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056" y="-27260"/>
            <a:ext cx="5572056" cy="4245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descr="http://www.jesus-story.net/images/Mustard-fiel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427" y="4218387"/>
            <a:ext cx="3909615" cy="2639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0254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4008" y="4149080"/>
            <a:ext cx="4320480" cy="2554545"/>
          </a:xfrm>
          <a:prstGeom prst="rect">
            <a:avLst/>
          </a:prstGeom>
        </p:spPr>
        <p:txBody>
          <a:bodyPr wrap="square">
            <a:spAutoFit/>
          </a:bodyPr>
          <a:lstStyle/>
          <a:p>
            <a:pPr algn="ctr"/>
            <a:r>
              <a:rPr lang="vi-VN" sz="3200" dirty="0">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Nước Thiên Chúa giống như hạt cải, </a:t>
            </a:r>
            <a:endParaRPr lang="en-US" sz="32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smtClean="0">
                <a:solidFill>
                  <a:schemeClr val="bg1"/>
                </a:solidFill>
                <a:latin typeface="Tahoma" panose="020B0604030504040204" pitchFamily="34" charset="0"/>
                <a:ea typeface="Tahoma" panose="020B0604030504040204" pitchFamily="34" charset="0"/>
                <a:cs typeface="Tahoma" panose="020B0604030504040204" pitchFamily="34" charset="0"/>
              </a:rPr>
              <a:t>lúc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gieo xuống đất, </a:t>
            </a:r>
            <a:endParaRPr lang="en-US" sz="32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smtClean="0">
                <a:solidFill>
                  <a:schemeClr val="bg1"/>
                </a:solidFill>
                <a:latin typeface="Tahoma" panose="020B0604030504040204" pitchFamily="34" charset="0"/>
                <a:ea typeface="Tahoma" panose="020B0604030504040204" pitchFamily="34" charset="0"/>
                <a:cs typeface="Tahoma" panose="020B0604030504040204" pitchFamily="34" charset="0"/>
              </a:rPr>
              <a:t>nó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là loại hạt nhỏ nhất trên mặt đất. </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41622" y="188640"/>
            <a:ext cx="3782305" cy="304698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It is like a mustard seed which at the time of its sowing in the soil is the smallest of all the seeds on earth; </a:t>
            </a:r>
          </a:p>
        </p:txBody>
      </p:sp>
      <p:pic>
        <p:nvPicPr>
          <p:cNvPr id="6147"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995935" y="-23491"/>
            <a:ext cx="5181987" cy="4037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 descr="07_Parable_Sower_Seed_JPEG_102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708033"/>
            <a:ext cx="4211960" cy="315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0921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TotalTime>
  <Words>469</Words>
  <Application>Microsoft Office PowerPoint</Application>
  <PresentationFormat>On-screen Show (4:3)</PresentationFormat>
  <Paragraphs>40</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Hung</dc:creator>
  <cp:lastModifiedBy>Anthony Nguyen</cp:lastModifiedBy>
  <cp:revision>20</cp:revision>
  <dcterms:created xsi:type="dcterms:W3CDTF">2018-02-03T22:24:53Z</dcterms:created>
  <dcterms:modified xsi:type="dcterms:W3CDTF">2018-06-03T11:00:49Z</dcterms:modified>
</cp:coreProperties>
</file>